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1"/>
  </p:notesMasterIdLst>
  <p:sldIdLst>
    <p:sldId id="257" r:id="rId4"/>
    <p:sldId id="260" r:id="rId5"/>
    <p:sldId id="282" r:id="rId6"/>
    <p:sldId id="283" r:id="rId7"/>
    <p:sldId id="284" r:id="rId8"/>
    <p:sldId id="286" r:id="rId9"/>
    <p:sldId id="263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20A0"/>
    <a:srgbClr val="F5D18E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6D30C9-2BBA-41ED-89E9-EB6143497199}" v="6" dt="2022-07-20T21:42:27.4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75"/>
    <p:restoredTop sz="74422"/>
  </p:normalViewPr>
  <p:slideViewPr>
    <p:cSldViewPr snapToGrid="0">
      <p:cViewPr varScale="1">
        <p:scale>
          <a:sx n="93" d="100"/>
          <a:sy n="93" d="100"/>
        </p:scale>
        <p:origin x="1328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0.fntdata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font" Target="fonts/font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8/17/22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76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063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73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5183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09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673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542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jington/orbit" TargetMode="External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7.png"/><Relationship Id="rId4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43685"/>
            <a:ext cx="10515600" cy="2852737"/>
          </a:xfrm>
        </p:spPr>
        <p:txBody>
          <a:bodyPr/>
          <a:lstStyle/>
          <a:p>
            <a:r>
              <a:rPr lang="en-GB" b="1" dirty="0"/>
              <a:t>Building Real-time games with .NET MAUI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73351"/>
            <a:ext cx="10515600" cy="1500187"/>
          </a:xfrm>
        </p:spPr>
        <p:txBody>
          <a:bodyPr/>
          <a:lstStyle/>
          <a:p>
            <a:r>
              <a:rPr lang="en-US" dirty="0"/>
              <a:t>Shaun Lawrence</a:t>
            </a:r>
          </a:p>
          <a:p>
            <a:r>
              <a:rPr lang="en-US" dirty="0"/>
              <a:t>(he/him)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906C06C-BE95-D2A6-9487-AC9BFAEFAE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45966" y="3517106"/>
            <a:ext cx="2514600" cy="26289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A1CF6E0-BD53-1800-23B6-D280DA58662B}"/>
              </a:ext>
            </a:extLst>
          </p:cNvPr>
          <p:cNvGrpSpPr/>
          <p:nvPr/>
        </p:nvGrpSpPr>
        <p:grpSpPr>
          <a:xfrm>
            <a:off x="265738" y="6236560"/>
            <a:ext cx="1657458" cy="369332"/>
            <a:chOff x="222196" y="6497819"/>
            <a:chExt cx="1657458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BD5636B-8AB9-9C42-5A18-C1F60465A8C0}"/>
                </a:ext>
              </a:extLst>
            </p:cNvPr>
            <p:cNvSpPr txBox="1"/>
            <p:nvPr/>
          </p:nvSpPr>
          <p:spPr>
            <a:xfrm>
              <a:off x="660346" y="6497819"/>
              <a:ext cx="1219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@</a:t>
              </a:r>
              <a:r>
                <a:rPr lang="en-US" dirty="0" err="1"/>
                <a:t>bijington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08C564E-BFB6-1BF1-2A94-607387352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2196" y="6497819"/>
              <a:ext cx="438150" cy="3601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2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What is .NET MAUI?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2"/>
                </a:solidFill>
              </a:rPr>
              <a:t>Multi-platform App UI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2"/>
                </a:solidFill>
              </a:rPr>
              <a:t>Cross-platform framework</a:t>
            </a:r>
          </a:p>
          <a:p>
            <a:pPr lvl="1"/>
            <a:r>
              <a:rPr lang="en-GB" dirty="0">
                <a:solidFill>
                  <a:schemeClr val="bg2"/>
                </a:solidFill>
              </a:rPr>
              <a:t>Mobile - Android and iOS</a:t>
            </a:r>
          </a:p>
          <a:p>
            <a:pPr lvl="1"/>
            <a:r>
              <a:rPr lang="en-GB" dirty="0">
                <a:solidFill>
                  <a:schemeClr val="bg2"/>
                </a:solidFill>
              </a:rPr>
              <a:t>Desktop - macOS and Windows</a:t>
            </a:r>
          </a:p>
          <a:p>
            <a:pPr lvl="1"/>
            <a:r>
              <a:rPr lang="en-GB" dirty="0">
                <a:solidFill>
                  <a:schemeClr val="bg2"/>
                </a:solidFill>
              </a:rPr>
              <a:t>Fridge/TVs - Tizen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2"/>
                </a:solidFill>
              </a:rPr>
              <a:t>It is the evolution of </a:t>
            </a:r>
            <a:r>
              <a:rPr lang="en-GB" dirty="0" err="1">
                <a:solidFill>
                  <a:schemeClr val="bg2"/>
                </a:solidFill>
              </a:rPr>
              <a:t>Xamarin.Forms</a:t>
            </a:r>
            <a:endParaRPr lang="en-GB" dirty="0">
              <a:solidFill>
                <a:schemeClr val="bg2"/>
              </a:solidFill>
            </a:endParaRPr>
          </a:p>
          <a:p>
            <a:pPr lvl="1"/>
            <a:r>
              <a:rPr lang="en-GB" dirty="0">
                <a:solidFill>
                  <a:schemeClr val="bg2"/>
                </a:solidFill>
              </a:rPr>
              <a:t>First release is Version 6</a:t>
            </a:r>
          </a:p>
          <a:p>
            <a:pPr lvl="1"/>
            <a:r>
              <a:rPr lang="en-GB" dirty="0">
                <a:solidFill>
                  <a:schemeClr val="bg2"/>
                </a:solidFill>
              </a:rPr>
              <a:t>Finally a first class citizen of the .NET ecosystem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1E781E8-0550-2FC2-0BC6-831A1EE932F4}"/>
              </a:ext>
            </a:extLst>
          </p:cNvPr>
          <p:cNvGrpSpPr/>
          <p:nvPr/>
        </p:nvGrpSpPr>
        <p:grpSpPr>
          <a:xfrm>
            <a:off x="265738" y="6236562"/>
            <a:ext cx="1657458" cy="369332"/>
            <a:chOff x="222196" y="6497819"/>
            <a:chExt cx="1657458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A990190-F85B-11C9-E7CC-E17E7C959A8B}"/>
                </a:ext>
              </a:extLst>
            </p:cNvPr>
            <p:cNvSpPr txBox="1"/>
            <p:nvPr/>
          </p:nvSpPr>
          <p:spPr>
            <a:xfrm>
              <a:off x="660346" y="6497819"/>
              <a:ext cx="1219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@</a:t>
              </a:r>
              <a:r>
                <a:rPr lang="en-US" dirty="0" err="1">
                  <a:solidFill>
                    <a:schemeClr val="bg2"/>
                  </a:solidFill>
                </a:rPr>
                <a:t>bijington</a:t>
              </a:r>
              <a:endParaRPr lang="en-US" dirty="0">
                <a:solidFill>
                  <a:schemeClr val="bg2"/>
                </a:solidFill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727E6C3-FABC-E4EF-0AB4-70E189842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2196" y="6497819"/>
              <a:ext cx="438150" cy="360181"/>
            </a:xfrm>
            <a:prstGeom prst="rect">
              <a:avLst/>
            </a:prstGeom>
          </p:spPr>
        </p:pic>
      </p:grpSp>
      <p:pic>
        <p:nvPicPr>
          <p:cNvPr id="8" name="Graphic 7">
            <a:extLst>
              <a:ext uri="{FF2B5EF4-FFF2-40B4-BE49-F238E27FC236}">
                <a16:creationId xmlns:a16="http://schemas.microsoft.com/office/drawing/2014/main" id="{449A63FE-C388-37A9-337D-523DB8D4E1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33528" y="2096294"/>
            <a:ext cx="25908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2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2"/>
                </a:solidFill>
              </a:rPr>
              <a:t>What is SignalR?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60000"/>
              </a:lnSpc>
            </a:pPr>
            <a:r>
              <a:rPr lang="en-US" dirty="0">
                <a:solidFill>
                  <a:schemeClr val="bg2"/>
                </a:solidFill>
              </a:rPr>
              <a:t>Open-source</a:t>
            </a:r>
          </a:p>
          <a:p>
            <a:pPr>
              <a:lnSpc>
                <a:spcPct val="160000"/>
              </a:lnSpc>
            </a:pPr>
            <a:r>
              <a:rPr lang="en-US" dirty="0">
                <a:solidFill>
                  <a:schemeClr val="bg2"/>
                </a:solidFill>
              </a:rPr>
              <a:t>ASP.NET Core</a:t>
            </a:r>
          </a:p>
          <a:p>
            <a:pPr>
              <a:lnSpc>
                <a:spcPct val="160000"/>
              </a:lnSpc>
            </a:pPr>
            <a:r>
              <a:rPr lang="en-US" dirty="0">
                <a:solidFill>
                  <a:schemeClr val="bg2"/>
                </a:solidFill>
              </a:rPr>
              <a:t>Real-time communication</a:t>
            </a:r>
          </a:p>
          <a:p>
            <a:pPr>
              <a:lnSpc>
                <a:spcPct val="160000"/>
              </a:lnSpc>
            </a:pPr>
            <a:r>
              <a:rPr lang="en-US" dirty="0">
                <a:solidFill>
                  <a:schemeClr val="bg2"/>
                </a:solidFill>
              </a:rPr>
              <a:t>Bi-directional connection</a:t>
            </a:r>
          </a:p>
          <a:p>
            <a:pPr>
              <a:lnSpc>
                <a:spcPct val="160000"/>
              </a:lnSpc>
            </a:pPr>
            <a:r>
              <a:rPr lang="en-US" dirty="0">
                <a:solidFill>
                  <a:schemeClr val="bg2"/>
                </a:solidFill>
              </a:rPr>
              <a:t>Scalable</a:t>
            </a:r>
          </a:p>
          <a:p>
            <a:pPr>
              <a:lnSpc>
                <a:spcPct val="160000"/>
              </a:lnSpc>
            </a:pPr>
            <a:r>
              <a:rPr lang="en-US" dirty="0">
                <a:solidFill>
                  <a:schemeClr val="bg2"/>
                </a:solidFill>
              </a:rPr>
              <a:t>Manages complexity for us</a:t>
            </a:r>
          </a:p>
          <a:p>
            <a:pPr marL="0" indent="0">
              <a:lnSpc>
                <a:spcPct val="160000"/>
              </a:lnSpc>
              <a:buNone/>
            </a:pPr>
            <a:endParaRPr lang="en-US" dirty="0">
              <a:solidFill>
                <a:schemeClr val="bg2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BE5CFB-D07A-6DCC-66AB-55889C450ADF}"/>
              </a:ext>
            </a:extLst>
          </p:cNvPr>
          <p:cNvGrpSpPr/>
          <p:nvPr/>
        </p:nvGrpSpPr>
        <p:grpSpPr>
          <a:xfrm>
            <a:off x="265738" y="6236562"/>
            <a:ext cx="1657458" cy="369332"/>
            <a:chOff x="222196" y="6497819"/>
            <a:chExt cx="1657458" cy="36933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08A3E74-5C75-765A-A060-17F7526FCCC6}"/>
                </a:ext>
              </a:extLst>
            </p:cNvPr>
            <p:cNvSpPr txBox="1"/>
            <p:nvPr/>
          </p:nvSpPr>
          <p:spPr>
            <a:xfrm>
              <a:off x="660346" y="6497819"/>
              <a:ext cx="1219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@</a:t>
              </a:r>
              <a:r>
                <a:rPr lang="en-US" dirty="0" err="1">
                  <a:solidFill>
                    <a:schemeClr val="bg2"/>
                  </a:solidFill>
                </a:rPr>
                <a:t>bijington</a:t>
              </a:r>
              <a:endParaRPr lang="en-US" dirty="0">
                <a:solidFill>
                  <a:schemeClr val="bg2"/>
                </a:solidFill>
              </a:endParaRP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5304FC7-2B2B-973F-2292-B64D28DCE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2196" y="6497819"/>
              <a:ext cx="438150" cy="360181"/>
            </a:xfrm>
            <a:prstGeom prst="rect">
              <a:avLst/>
            </a:prstGeom>
          </p:spPr>
        </p:pic>
      </p:grp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84BF912-F534-8B3C-7EF9-B476A6BEBA3C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60000"/>
              </a:lnSpc>
            </a:pPr>
            <a:r>
              <a:rPr lang="en-US" dirty="0">
                <a:solidFill>
                  <a:schemeClr val="bg2"/>
                </a:solidFill>
              </a:rPr>
              <a:t>Authentication</a:t>
            </a:r>
          </a:p>
          <a:p>
            <a:pPr>
              <a:lnSpc>
                <a:spcPct val="160000"/>
              </a:lnSpc>
            </a:pPr>
            <a:r>
              <a:rPr lang="en-US" dirty="0">
                <a:solidFill>
                  <a:schemeClr val="bg2"/>
                </a:solidFill>
              </a:rPr>
              <a:t>Authorization</a:t>
            </a:r>
          </a:p>
          <a:p>
            <a:pPr>
              <a:lnSpc>
                <a:spcPct val="160000"/>
              </a:lnSpc>
            </a:pPr>
            <a:r>
              <a:rPr lang="en-US" dirty="0">
                <a:solidFill>
                  <a:schemeClr val="bg2"/>
                </a:solidFill>
              </a:rPr>
              <a:t>Streaming</a:t>
            </a:r>
          </a:p>
          <a:p>
            <a:pPr>
              <a:lnSpc>
                <a:spcPct val="160000"/>
              </a:lnSpc>
            </a:pP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800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2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>
            <a:extLst>
              <a:ext uri="{FF2B5EF4-FFF2-40B4-BE49-F238E27FC236}">
                <a16:creationId xmlns:a16="http://schemas.microsoft.com/office/drawing/2014/main" id="{E14C713F-F631-0A12-A7E0-6500E8AEDD2D}"/>
              </a:ext>
            </a:extLst>
          </p:cNvPr>
          <p:cNvGrpSpPr/>
          <p:nvPr/>
        </p:nvGrpSpPr>
        <p:grpSpPr>
          <a:xfrm>
            <a:off x="5014372" y="2915157"/>
            <a:ext cx="5678199" cy="3534099"/>
            <a:chOff x="5014372" y="2915157"/>
            <a:chExt cx="5678199" cy="3534099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E02535D-5126-1C3D-8AAC-3B3EA78C89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29532" y="3353611"/>
              <a:ext cx="0" cy="2220778"/>
            </a:xfrm>
            <a:prstGeom prst="line">
              <a:avLst/>
            </a:prstGeom>
            <a:ln w="762000">
              <a:solidFill>
                <a:schemeClr val="bg2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99B247A-53C4-F705-F85A-420B82E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6187282" y="3273170"/>
              <a:ext cx="3789912" cy="511861"/>
            </a:xfrm>
            <a:prstGeom prst="line">
              <a:avLst/>
            </a:prstGeom>
            <a:ln w="762000">
              <a:solidFill>
                <a:schemeClr val="bg2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A395EFB-83D0-7199-5F28-1866D103EBDD}"/>
                </a:ext>
              </a:extLst>
            </p:cNvPr>
            <p:cNvGrpSpPr/>
            <p:nvPr/>
          </p:nvGrpSpPr>
          <p:grpSpPr>
            <a:xfrm>
              <a:off x="5014372" y="4866000"/>
              <a:ext cx="1835728" cy="1583256"/>
              <a:chOff x="8534400" y="2286000"/>
              <a:chExt cx="2466109" cy="2077688"/>
            </a:xfrm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FE065D8B-2A50-7484-E5C2-8831DA094DA0}"/>
                  </a:ext>
                </a:extLst>
              </p:cNvPr>
              <p:cNvSpPr/>
              <p:nvPr/>
            </p:nvSpPr>
            <p:spPr>
              <a:xfrm>
                <a:off x="8534400" y="2286000"/>
                <a:ext cx="2466109" cy="1814944"/>
              </a:xfrm>
              <a:prstGeom prst="roundRect">
                <a:avLst>
                  <a:gd name="adj" fmla="val 5079"/>
                </a:avLst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1247C1D5-5758-99F3-5442-3258300B644A}"/>
                  </a:ext>
                </a:extLst>
              </p:cNvPr>
              <p:cNvSpPr/>
              <p:nvPr/>
            </p:nvSpPr>
            <p:spPr>
              <a:xfrm>
                <a:off x="8534400" y="4136298"/>
                <a:ext cx="2466109" cy="227390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AEDB4C1-4BF7-5A01-352B-05BA252125F4}"/>
                  </a:ext>
                </a:extLst>
              </p:cNvPr>
              <p:cNvSpPr/>
              <p:nvPr/>
            </p:nvSpPr>
            <p:spPr>
              <a:xfrm>
                <a:off x="8631383" y="2370338"/>
                <a:ext cx="2288152" cy="16512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7371295-4A97-8EDD-D49F-4A0A63E559C9}"/>
                </a:ext>
              </a:extLst>
            </p:cNvPr>
            <p:cNvGrpSpPr/>
            <p:nvPr/>
          </p:nvGrpSpPr>
          <p:grpSpPr>
            <a:xfrm>
              <a:off x="9652502" y="2915157"/>
              <a:ext cx="1040069" cy="2371574"/>
              <a:chOff x="9260689" y="3211217"/>
              <a:chExt cx="1144076" cy="2371574"/>
            </a:xfrm>
          </p:grpSpPr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93EECFFA-BA25-EBC9-DA09-3FF6E0802C9B}"/>
                  </a:ext>
                </a:extLst>
              </p:cNvPr>
              <p:cNvSpPr/>
              <p:nvPr/>
            </p:nvSpPr>
            <p:spPr>
              <a:xfrm>
                <a:off x="9260689" y="3211217"/>
                <a:ext cx="1144076" cy="2371574"/>
              </a:xfrm>
              <a:prstGeom prst="roundRect">
                <a:avLst>
                  <a:gd name="adj" fmla="val 6813"/>
                </a:avLst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633226A-6D75-39AF-0438-B1352E8EE7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60689" y="4564154"/>
                <a:ext cx="1144076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DE6D91A2-AB97-4A6F-CF37-A92FC7DF4644}"/>
                  </a:ext>
                </a:extLst>
              </p:cNvPr>
              <p:cNvSpPr/>
              <p:nvPr/>
            </p:nvSpPr>
            <p:spPr>
              <a:xfrm>
                <a:off x="9330813" y="4170218"/>
                <a:ext cx="45719" cy="24245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AFCC54E4-243B-0A22-E25B-EE7105F91DDA}"/>
                  </a:ext>
                </a:extLst>
              </p:cNvPr>
              <p:cNvSpPr/>
              <p:nvPr/>
            </p:nvSpPr>
            <p:spPr>
              <a:xfrm>
                <a:off x="9335728" y="4696244"/>
                <a:ext cx="45719" cy="24245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804DACB-92A4-9BD6-3BB1-95A64EF968AA}"/>
                  </a:ext>
                </a:extLst>
              </p:cNvPr>
              <p:cNvSpPr/>
              <p:nvPr/>
            </p:nvSpPr>
            <p:spPr>
              <a:xfrm>
                <a:off x="9666514" y="3539836"/>
                <a:ext cx="287977" cy="5611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428D459-1091-EFA7-BD7C-FD17A686312A}"/>
              </a:ext>
            </a:extLst>
          </p:cNvPr>
          <p:cNvCxnSpPr>
            <a:cxnSpLocks/>
          </p:cNvCxnSpPr>
          <p:nvPr/>
        </p:nvCxnSpPr>
        <p:spPr>
          <a:xfrm flipV="1">
            <a:off x="2423886" y="3243776"/>
            <a:ext cx="3352800" cy="630382"/>
          </a:xfrm>
          <a:prstGeom prst="line">
            <a:avLst/>
          </a:prstGeom>
          <a:ln w="762000">
            <a:solidFill>
              <a:schemeClr val="bg2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How to use </a:t>
            </a:r>
            <a:r>
              <a:rPr lang="en-US" dirty="0" err="1">
                <a:solidFill>
                  <a:schemeClr val="bg2"/>
                </a:solidFill>
              </a:rPr>
              <a:t>SignalR</a:t>
            </a:r>
            <a:r>
              <a:rPr lang="en-US" dirty="0">
                <a:solidFill>
                  <a:schemeClr val="bg2"/>
                </a:solidFill>
              </a:rPr>
              <a:t>?</a:t>
            </a:r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2A758D4C-8B36-87CE-A56D-157DAA1B5409}"/>
              </a:ext>
            </a:extLst>
          </p:cNvPr>
          <p:cNvSpPr/>
          <p:nvPr/>
        </p:nvSpPr>
        <p:spPr>
          <a:xfrm>
            <a:off x="4849091" y="1593273"/>
            <a:ext cx="2189018" cy="1385455"/>
          </a:xfrm>
          <a:prstGeom prst="clou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SignalR</a:t>
            </a:r>
            <a:r>
              <a:rPr lang="en-US" dirty="0"/>
              <a:t> Server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1F0B12AC-44E0-3F76-BBC9-F02F8B9D3F55}"/>
              </a:ext>
            </a:extLst>
          </p:cNvPr>
          <p:cNvSpPr/>
          <p:nvPr/>
        </p:nvSpPr>
        <p:spPr>
          <a:xfrm>
            <a:off x="5471483" y="2662836"/>
            <a:ext cx="943833" cy="1165737"/>
          </a:xfrm>
          <a:prstGeom prst="can">
            <a:avLst/>
          </a:prstGeom>
          <a:solidFill>
            <a:srgbClr val="F5D1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A20A0"/>
                </a:solidFill>
              </a:rPr>
              <a:t>Hub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86037C2-2DCD-BF1F-B950-F1216A7B7840}"/>
              </a:ext>
            </a:extLst>
          </p:cNvPr>
          <p:cNvGrpSpPr/>
          <p:nvPr/>
        </p:nvGrpSpPr>
        <p:grpSpPr>
          <a:xfrm>
            <a:off x="1666430" y="3057335"/>
            <a:ext cx="969818" cy="1884218"/>
            <a:chOff x="1704109" y="3228109"/>
            <a:chExt cx="969818" cy="1884218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A3289741-61D0-7E33-D89F-75D0ABAED3B6}"/>
                </a:ext>
              </a:extLst>
            </p:cNvPr>
            <p:cNvSpPr/>
            <p:nvPr/>
          </p:nvSpPr>
          <p:spPr>
            <a:xfrm>
              <a:off x="1704109" y="3228109"/>
              <a:ext cx="969818" cy="188421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241D1A8-7D8C-8A89-0991-AD596E95D42D}"/>
                </a:ext>
              </a:extLst>
            </p:cNvPr>
            <p:cNvSpPr/>
            <p:nvPr/>
          </p:nvSpPr>
          <p:spPr>
            <a:xfrm>
              <a:off x="1787235" y="3449634"/>
              <a:ext cx="817420" cy="146872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09134B2-E98B-CACD-B9F2-2744346488DD}"/>
              </a:ext>
            </a:extLst>
          </p:cNvPr>
          <p:cNvGrpSpPr/>
          <p:nvPr/>
        </p:nvGrpSpPr>
        <p:grpSpPr>
          <a:xfrm>
            <a:off x="265738" y="6236562"/>
            <a:ext cx="1657458" cy="369332"/>
            <a:chOff x="222196" y="6497819"/>
            <a:chExt cx="1657458" cy="369332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63E6559-92E0-1027-217F-974768A7FF67}"/>
                </a:ext>
              </a:extLst>
            </p:cNvPr>
            <p:cNvSpPr txBox="1"/>
            <p:nvPr/>
          </p:nvSpPr>
          <p:spPr>
            <a:xfrm>
              <a:off x="660346" y="6497819"/>
              <a:ext cx="1219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@</a:t>
              </a:r>
              <a:r>
                <a:rPr lang="en-US" dirty="0" err="1">
                  <a:solidFill>
                    <a:schemeClr val="bg2"/>
                  </a:solidFill>
                </a:rPr>
                <a:t>bijington</a:t>
              </a:r>
              <a:endParaRPr lang="en-US" dirty="0">
                <a:solidFill>
                  <a:schemeClr val="bg2"/>
                </a:solidFill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76450FDF-068E-ECFE-D055-908554E4D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2196" y="6497819"/>
              <a:ext cx="438150" cy="360181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B3BDBB7-4658-E5C9-88A3-5B2505910AC0}"/>
              </a:ext>
            </a:extLst>
          </p:cNvPr>
          <p:cNvGrpSpPr/>
          <p:nvPr/>
        </p:nvGrpSpPr>
        <p:grpSpPr>
          <a:xfrm>
            <a:off x="2852060" y="3208470"/>
            <a:ext cx="2322325" cy="757990"/>
            <a:chOff x="2852060" y="3208470"/>
            <a:chExt cx="2322325" cy="757990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8A971788-341F-6963-2952-AE037808E0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89942" y="3208470"/>
              <a:ext cx="2184443" cy="431420"/>
            </a:xfrm>
            <a:prstGeom prst="straightConnector1">
              <a:avLst/>
            </a:prstGeom>
            <a:ln w="7620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EC9FE17C-67A1-FC28-A7EC-E51F638054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2060" y="3535040"/>
              <a:ext cx="2184443" cy="431420"/>
            </a:xfrm>
            <a:prstGeom prst="straightConnector1">
              <a:avLst/>
            </a:prstGeom>
            <a:ln w="76200"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0EB0FC8F-E9B4-6F3F-9138-1541A37676B1}"/>
              </a:ext>
            </a:extLst>
          </p:cNvPr>
          <p:cNvGrpSpPr/>
          <p:nvPr/>
        </p:nvGrpSpPr>
        <p:grpSpPr>
          <a:xfrm>
            <a:off x="2975428" y="3324583"/>
            <a:ext cx="6524227" cy="1518600"/>
            <a:chOff x="2975428" y="3324583"/>
            <a:chExt cx="6524227" cy="1518600"/>
          </a:xfrm>
        </p:grpSpPr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8D825F13-49EA-30D6-5C29-BE163064159A}"/>
                </a:ext>
              </a:extLst>
            </p:cNvPr>
            <p:cNvCxnSpPr/>
            <p:nvPr/>
          </p:nvCxnSpPr>
          <p:spPr>
            <a:xfrm flipV="1">
              <a:off x="2975428" y="3353613"/>
              <a:ext cx="2184443" cy="431420"/>
            </a:xfrm>
            <a:prstGeom prst="straightConnector1">
              <a:avLst/>
            </a:prstGeom>
            <a:ln w="76200"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627F3D25-F35B-4087-F768-B4330B4C8C21}"/>
                </a:ext>
              </a:extLst>
            </p:cNvPr>
            <p:cNvCxnSpPr>
              <a:cxnSpLocks/>
            </p:cNvCxnSpPr>
            <p:nvPr/>
          </p:nvCxnSpPr>
          <p:spPr>
            <a:xfrm>
              <a:off x="6619654" y="3324583"/>
              <a:ext cx="2880001" cy="397139"/>
            </a:xfrm>
            <a:prstGeom prst="straightConnector1">
              <a:avLst/>
            </a:prstGeom>
            <a:ln w="76200"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0B0AB26C-408C-5638-2DD5-A80D86726D23}"/>
                </a:ext>
              </a:extLst>
            </p:cNvPr>
            <p:cNvCxnSpPr>
              <a:cxnSpLocks/>
            </p:cNvCxnSpPr>
            <p:nvPr/>
          </p:nvCxnSpPr>
          <p:spPr>
            <a:xfrm>
              <a:off x="5929532" y="3942524"/>
              <a:ext cx="8662" cy="900659"/>
            </a:xfrm>
            <a:prstGeom prst="straightConnector1">
              <a:avLst/>
            </a:prstGeom>
            <a:ln w="76200"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9E9890B-A1A9-721F-C1A9-6177FE8A0557}"/>
              </a:ext>
            </a:extLst>
          </p:cNvPr>
          <p:cNvGrpSpPr/>
          <p:nvPr/>
        </p:nvGrpSpPr>
        <p:grpSpPr>
          <a:xfrm>
            <a:off x="2968172" y="3331840"/>
            <a:ext cx="6524227" cy="1518600"/>
            <a:chOff x="2975428" y="3324583"/>
            <a:chExt cx="6524227" cy="1518600"/>
          </a:xfrm>
        </p:grpSpPr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46AFEB3C-B0E5-CDA9-6610-155D04DA3775}"/>
                </a:ext>
              </a:extLst>
            </p:cNvPr>
            <p:cNvCxnSpPr/>
            <p:nvPr/>
          </p:nvCxnSpPr>
          <p:spPr>
            <a:xfrm flipV="1">
              <a:off x="2975428" y="3353613"/>
              <a:ext cx="2184443" cy="431420"/>
            </a:xfrm>
            <a:prstGeom prst="straightConnector1">
              <a:avLst/>
            </a:prstGeom>
            <a:ln w="76200">
              <a:prstDash val="dash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19E97E15-EFB5-4614-ECA6-01238CD0CF56}"/>
                </a:ext>
              </a:extLst>
            </p:cNvPr>
            <p:cNvCxnSpPr>
              <a:cxnSpLocks/>
            </p:cNvCxnSpPr>
            <p:nvPr/>
          </p:nvCxnSpPr>
          <p:spPr>
            <a:xfrm>
              <a:off x="6619654" y="3324583"/>
              <a:ext cx="2880001" cy="397139"/>
            </a:xfrm>
            <a:prstGeom prst="straightConnector1">
              <a:avLst/>
            </a:prstGeom>
            <a:ln w="76200"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13269D09-F549-F7EC-448A-3B64E1D9470A}"/>
                </a:ext>
              </a:extLst>
            </p:cNvPr>
            <p:cNvCxnSpPr>
              <a:cxnSpLocks/>
            </p:cNvCxnSpPr>
            <p:nvPr/>
          </p:nvCxnSpPr>
          <p:spPr>
            <a:xfrm>
              <a:off x="5929532" y="3942524"/>
              <a:ext cx="8662" cy="900659"/>
            </a:xfrm>
            <a:prstGeom prst="straightConnector1">
              <a:avLst/>
            </a:prstGeom>
            <a:ln w="76200"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2C346F32-05D0-8BC1-9D87-02A6278B614C}"/>
              </a:ext>
            </a:extLst>
          </p:cNvPr>
          <p:cNvGrpSpPr/>
          <p:nvPr/>
        </p:nvGrpSpPr>
        <p:grpSpPr>
          <a:xfrm>
            <a:off x="2859315" y="3208470"/>
            <a:ext cx="6640344" cy="1634716"/>
            <a:chOff x="2859315" y="3208470"/>
            <a:chExt cx="6640344" cy="1634716"/>
          </a:xfrm>
        </p:grpSpPr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A4D4B92A-E5B4-91B2-F99C-AF07E17FCD0C}"/>
                </a:ext>
              </a:extLst>
            </p:cNvPr>
            <p:cNvCxnSpPr>
              <a:cxnSpLocks/>
            </p:cNvCxnSpPr>
            <p:nvPr/>
          </p:nvCxnSpPr>
          <p:spPr>
            <a:xfrm>
              <a:off x="6619658" y="3324586"/>
              <a:ext cx="2880001" cy="397139"/>
            </a:xfrm>
            <a:prstGeom prst="straightConnector1">
              <a:avLst/>
            </a:prstGeom>
            <a:ln w="76200"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8A6B1BEF-D39D-9EDC-E3FF-B1727D5719D2}"/>
                </a:ext>
              </a:extLst>
            </p:cNvPr>
            <p:cNvCxnSpPr>
              <a:cxnSpLocks/>
            </p:cNvCxnSpPr>
            <p:nvPr/>
          </p:nvCxnSpPr>
          <p:spPr>
            <a:xfrm>
              <a:off x="5929536" y="3942527"/>
              <a:ext cx="8662" cy="900659"/>
            </a:xfrm>
            <a:prstGeom prst="straightConnector1">
              <a:avLst/>
            </a:prstGeom>
            <a:ln w="76200">
              <a:prstDash val="dash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07C14FA7-DA6C-ED90-E137-01B2417E1B24}"/>
                </a:ext>
              </a:extLst>
            </p:cNvPr>
            <p:cNvCxnSpPr/>
            <p:nvPr/>
          </p:nvCxnSpPr>
          <p:spPr>
            <a:xfrm flipV="1">
              <a:off x="2859315" y="3527784"/>
              <a:ext cx="2184443" cy="431420"/>
            </a:xfrm>
            <a:prstGeom prst="straightConnector1">
              <a:avLst/>
            </a:prstGeom>
            <a:ln w="76200">
              <a:prstDash val="dash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A9BB1869-50E4-C93F-7B34-C8F902B09D87}"/>
                </a:ext>
              </a:extLst>
            </p:cNvPr>
            <p:cNvCxnSpPr/>
            <p:nvPr/>
          </p:nvCxnSpPr>
          <p:spPr>
            <a:xfrm flipV="1">
              <a:off x="2989946" y="3208470"/>
              <a:ext cx="2184443" cy="431420"/>
            </a:xfrm>
            <a:prstGeom prst="straightConnector1">
              <a:avLst/>
            </a:prstGeom>
            <a:ln w="76200">
              <a:prstDash val="dashDot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4461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2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6346DDAA-7992-0E23-BCEF-E90813B7F9D4}"/>
              </a:ext>
            </a:extLst>
          </p:cNvPr>
          <p:cNvSpPr txBox="1">
            <a:spLocks/>
          </p:cNvSpPr>
          <p:nvPr/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6000" dirty="0">
                <a:solidFill>
                  <a:schemeClr val="bg2"/>
                </a:solidFill>
              </a:rPr>
              <a:t>Demo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B4378FC-B26E-F7E9-6287-11D43203B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What happens when we combine .NET MAUI and </a:t>
            </a:r>
            <a:r>
              <a:rPr lang="en-US" dirty="0" err="1">
                <a:solidFill>
                  <a:schemeClr val="bg2"/>
                </a:solidFill>
              </a:rPr>
              <a:t>SignalR</a:t>
            </a:r>
            <a:r>
              <a:rPr lang="en-US" dirty="0">
                <a:solidFill>
                  <a:schemeClr val="bg2"/>
                </a:solidFill>
              </a:rPr>
              <a:t>?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7892C02-E83F-687E-9DC6-9ADDFC3736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8901" y="4061229"/>
            <a:ext cx="2590800" cy="212090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4B13575C-A971-AA11-2668-DED38FE71ED8}"/>
              </a:ext>
            </a:extLst>
          </p:cNvPr>
          <p:cNvGrpSpPr/>
          <p:nvPr/>
        </p:nvGrpSpPr>
        <p:grpSpPr>
          <a:xfrm>
            <a:off x="265738" y="6236562"/>
            <a:ext cx="1657458" cy="369332"/>
            <a:chOff x="222196" y="6497819"/>
            <a:chExt cx="1657458" cy="36933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1542C66-1A04-9253-95CE-EC0A5B0BFAFC}"/>
                </a:ext>
              </a:extLst>
            </p:cNvPr>
            <p:cNvSpPr txBox="1"/>
            <p:nvPr/>
          </p:nvSpPr>
          <p:spPr>
            <a:xfrm>
              <a:off x="660346" y="6497819"/>
              <a:ext cx="1219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@</a:t>
              </a:r>
              <a:r>
                <a:rPr lang="en-US" dirty="0" err="1">
                  <a:solidFill>
                    <a:schemeClr val="bg2"/>
                  </a:solidFill>
                </a:rPr>
                <a:t>bijington</a:t>
              </a:r>
              <a:endParaRPr lang="en-US" dirty="0">
                <a:solidFill>
                  <a:schemeClr val="bg2"/>
                </a:solidFill>
              </a:endParaRP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C2B2A587-87A4-69A8-92FC-92D0012D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2196" y="6497819"/>
              <a:ext cx="438150" cy="3601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020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2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Building games in .NET MAUI?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</a:rPr>
              <a:t>Journey to build a 2D game engine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</a:rPr>
              <a:t>Utilizing best bits of .NET MAUI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https://github.com/bijington/orbit</a:t>
            </a:r>
            <a:endParaRPr lang="en-US" dirty="0">
              <a:solidFill>
                <a:schemeClr val="bg2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</a:rPr>
              <a:t>Fun in the building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chemeClr val="bg2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solidFill>
                <a:schemeClr val="bg2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4D57484-34D6-52A7-4A48-8E829DCB2AA8}"/>
              </a:ext>
            </a:extLst>
          </p:cNvPr>
          <p:cNvGrpSpPr/>
          <p:nvPr/>
        </p:nvGrpSpPr>
        <p:grpSpPr>
          <a:xfrm>
            <a:off x="265738" y="6236562"/>
            <a:ext cx="1657458" cy="369332"/>
            <a:chOff x="222196" y="6497819"/>
            <a:chExt cx="1657458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FD3B78C-C636-FC22-8DCC-58207D5C59E8}"/>
                </a:ext>
              </a:extLst>
            </p:cNvPr>
            <p:cNvSpPr txBox="1"/>
            <p:nvPr/>
          </p:nvSpPr>
          <p:spPr>
            <a:xfrm>
              <a:off x="660346" y="6497819"/>
              <a:ext cx="1219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@</a:t>
              </a:r>
              <a:r>
                <a:rPr lang="en-US" dirty="0" err="1">
                  <a:solidFill>
                    <a:schemeClr val="bg2"/>
                  </a:solidFill>
                </a:rPr>
                <a:t>bijington</a:t>
              </a:r>
              <a:endParaRPr lang="en-US" dirty="0">
                <a:solidFill>
                  <a:schemeClr val="bg2"/>
                </a:solidFill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0093E68-F84C-21AD-478F-12934E6C8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2196" y="6497819"/>
              <a:ext cx="438150" cy="360181"/>
            </a:xfrm>
            <a:prstGeom prst="rect">
              <a:avLst/>
            </a:prstGeom>
          </p:spPr>
        </p:pic>
      </p:grpSp>
      <p:pic>
        <p:nvPicPr>
          <p:cNvPr id="10" name="Picture 9" descr="A picture containing text, indoor, star, dark&#10;&#10;Description automatically generated">
            <a:extLst>
              <a:ext uri="{FF2B5EF4-FFF2-40B4-BE49-F238E27FC236}">
                <a16:creationId xmlns:a16="http://schemas.microsoft.com/office/drawing/2014/main" id="{02C6BCF1-AC2E-2BED-A081-5F80D87E2C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5927" y="3003225"/>
            <a:ext cx="4932218" cy="3860836"/>
          </a:xfrm>
          <a:prstGeom prst="rect">
            <a:avLst/>
          </a:prstGeom>
        </p:spPr>
      </p:pic>
      <p:pic>
        <p:nvPicPr>
          <p:cNvPr id="12" name="Picture 11" descr="Shape&#10;&#10;Description automatically generated">
            <a:extLst>
              <a:ext uri="{FF2B5EF4-FFF2-40B4-BE49-F238E27FC236}">
                <a16:creationId xmlns:a16="http://schemas.microsoft.com/office/drawing/2014/main" id="{CF0E9D24-5364-02FB-A943-8E240DEEB0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59635" y="277524"/>
            <a:ext cx="1306337" cy="2826327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B8EA5876-B89A-6510-5F48-9FB0C4CDCA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 flipH="1">
            <a:off x="4987324" y="4314390"/>
            <a:ext cx="1427642" cy="308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188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your questions live on Twitter #</a:t>
            </a:r>
            <a:r>
              <a:rPr lang="en-US" dirty="0" err="1"/>
              <a:t>dotNETConf</a:t>
            </a:r>
            <a:endParaRPr lang="en-US" dirty="0"/>
          </a:p>
          <a:p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B4CA2FCF-7BA3-FE02-B31D-3BA406C1D138}"/>
              </a:ext>
            </a:extLst>
          </p:cNvPr>
          <p:cNvGrpSpPr/>
          <p:nvPr/>
        </p:nvGrpSpPr>
        <p:grpSpPr>
          <a:xfrm>
            <a:off x="265738" y="6236562"/>
            <a:ext cx="1657458" cy="369332"/>
            <a:chOff x="222196" y="6497819"/>
            <a:chExt cx="1657458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BE9A6FA-EACF-1C8C-4A60-BB1692DCBFFC}"/>
                </a:ext>
              </a:extLst>
            </p:cNvPr>
            <p:cNvSpPr txBox="1"/>
            <p:nvPr/>
          </p:nvSpPr>
          <p:spPr>
            <a:xfrm>
              <a:off x="660346" y="6497819"/>
              <a:ext cx="1219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@</a:t>
              </a:r>
              <a:r>
                <a:rPr lang="en-US" dirty="0" err="1">
                  <a:solidFill>
                    <a:schemeClr val="tx2"/>
                  </a:solidFill>
                </a:rPr>
                <a:t>bijington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591F9A9-923E-434F-1FD7-7DBB7642BA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2196" y="6497819"/>
              <a:ext cx="438150" cy="3601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1607</TotalTime>
  <Words>171</Words>
  <Application>Microsoft Macintosh PowerPoint</Application>
  <PresentationFormat>Widescreen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Arial</vt:lpstr>
      <vt:lpstr>Open Sans</vt:lpstr>
      <vt:lpstr>Consolas</vt:lpstr>
      <vt:lpstr>1_Office Theme</vt:lpstr>
      <vt:lpstr>3_Office Theme</vt:lpstr>
      <vt:lpstr>2_Office Theme</vt:lpstr>
      <vt:lpstr>Building Real-time games with .NET MAUI</vt:lpstr>
      <vt:lpstr>What is .NET MAUI?</vt:lpstr>
      <vt:lpstr>What is SignalR?</vt:lpstr>
      <vt:lpstr>How to use SignalR?</vt:lpstr>
      <vt:lpstr>What happens when we combine .NET MAUI and SignalR?</vt:lpstr>
      <vt:lpstr>Building games in .NET MAUI?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Shaun Lawrence</cp:lastModifiedBy>
  <cp:revision>77</cp:revision>
  <dcterms:created xsi:type="dcterms:W3CDTF">2020-08-18T20:47:27Z</dcterms:created>
  <dcterms:modified xsi:type="dcterms:W3CDTF">2022-08-17T09:59:36Z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